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f1a39a456d_0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f1a39a456d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f1a39a456d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f1a39a456d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f1a39a456d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f1a39a456d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f1a39a456d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f1a39a456d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f1a39a456d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f1a39a456d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f1a39a456d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f1a39a456d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f1a39a456d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f1a39a456d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f1a39a456d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f1a39a456d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f1a39a456d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f1a39a456d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Relationship Id="rId4" Type="http://schemas.openxmlformats.org/officeDocument/2006/relationships/image" Target="../media/image7.png"/><Relationship Id="rId5" Type="http://schemas.openxmlformats.org/officeDocument/2006/relationships/image" Target="../media/image5.png"/><Relationship Id="rId6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Relationship Id="rId4" Type="http://schemas.openxmlformats.org/officeDocument/2006/relationships/image" Target="../media/image14.png"/><Relationship Id="rId5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image" Target="../media/image14.png"/><Relationship Id="rId5" Type="http://schemas.openxmlformats.org/officeDocument/2006/relationships/image" Target="../media/image8.png"/><Relationship Id="rId6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-65550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480"/>
              <a:t>The Upper Reaches of the Sierra Nevada Auriferous Gold Channels, California and Nevada</a:t>
            </a:r>
            <a:endParaRPr sz="348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779"/>
              <a:t>Larry Garside, Christopher Henry, James Faulds and Nicholas Hinz 2005</a:t>
            </a:r>
            <a:endParaRPr sz="1779"/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4913" y="2030553"/>
            <a:ext cx="5534163" cy="3112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My questions</a:t>
            </a:r>
            <a:endParaRPr/>
          </a:p>
        </p:txBody>
      </p:sp>
      <p:sp>
        <p:nvSpPr>
          <p:cNvPr id="130" name="Google Shape;130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Why is it easy to find gold deposits/ why isnt it more scattered?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Why do we only look at the last 80-30 My?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If we </a:t>
            </a:r>
            <a:r>
              <a:rPr lang="en"/>
              <a:t>can't</a:t>
            </a:r>
            <a:r>
              <a:rPr lang="en"/>
              <a:t> find the sources of many of these volcanoes, then why are we so </a:t>
            </a:r>
            <a:r>
              <a:rPr lang="en"/>
              <a:t>confident</a:t>
            </a:r>
            <a:r>
              <a:rPr lang="en"/>
              <a:t> in reconstructing paleovalleys around their apparent splitting?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</a:t>
            </a:r>
            <a:endParaRPr/>
          </a:p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5941050" y="2783700"/>
            <a:ext cx="3343800" cy="235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Tertiary Yuba and American rivers (left) and modern (up).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Paleoriver were initially mapped by Lindgren (1911).</a:t>
            </a:r>
            <a:endParaRPr/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75053" y="3"/>
            <a:ext cx="3268950" cy="2215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0" y="0"/>
            <a:ext cx="587507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idx="1" type="body"/>
          </p:nvPr>
        </p:nvSpPr>
        <p:spPr>
          <a:xfrm>
            <a:off x="3788000" y="50"/>
            <a:ext cx="5355900" cy="327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Early forensics suggested that gold bearing gravels (Auriferous gravels) originated no further East than the present crest (West of Tahoe).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Lindgren concluded uplift of Sierra and dropping of Basin and Range occurred in the late Cretaceous.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Which is why Lindgren drew Eocene river heads nearby crest (somewhat East of present divide).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Also posited another river called the Jura which was later debunked. </a:t>
            </a:r>
            <a:endParaRPr/>
          </a:p>
        </p:txBody>
      </p:sp>
      <p:pic>
        <p:nvPicPr>
          <p:cNvPr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" y="0"/>
            <a:ext cx="3787992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88000" y="3278136"/>
            <a:ext cx="5355900" cy="18653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Geology</a:t>
            </a:r>
            <a:endParaRPr/>
          </a:p>
        </p:txBody>
      </p:sp>
      <p:sp>
        <p:nvSpPr>
          <p:cNvPr id="76" name="Google Shape;76;p16"/>
          <p:cNvSpPr txBox="1"/>
          <p:nvPr>
            <p:ph idx="1" type="body"/>
          </p:nvPr>
        </p:nvSpPr>
        <p:spPr>
          <a:xfrm>
            <a:off x="0" y="572700"/>
            <a:ext cx="4000500" cy="199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. Considerable erosion 80-30 Ma.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. Volcanic </a:t>
            </a:r>
            <a:r>
              <a:rPr lang="en"/>
              <a:t>eruption</a:t>
            </a:r>
            <a:r>
              <a:rPr lang="en"/>
              <a:t> happening at the same time.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. Materials were transported West across what was to become Sierra Nevada mountains.</a:t>
            </a:r>
            <a:endParaRPr/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4225898" y="0"/>
            <a:ext cx="4692704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2620225"/>
            <a:ext cx="3954101" cy="248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/>
          <p:nvPr>
            <p:ph type="title"/>
          </p:nvPr>
        </p:nvSpPr>
        <p:spPr>
          <a:xfrm>
            <a:off x="70375" y="863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Gold</a:t>
            </a:r>
            <a:endParaRPr/>
          </a:p>
        </p:txBody>
      </p:sp>
      <p:sp>
        <p:nvSpPr>
          <p:cNvPr id="84" name="Google Shape;84;p17"/>
          <p:cNvSpPr txBox="1"/>
          <p:nvPr>
            <p:ph idx="1" type="body"/>
          </p:nvPr>
        </p:nvSpPr>
        <p:spPr>
          <a:xfrm>
            <a:off x="0" y="707450"/>
            <a:ext cx="4955700" cy="116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Gold found in Eocene </a:t>
            </a:r>
            <a:r>
              <a:rPr lang="en"/>
              <a:t>paleo-valleys</a:t>
            </a:r>
            <a:r>
              <a:rPr lang="en"/>
              <a:t> were probably eroded from quartz higher up.</a:t>
            </a:r>
            <a:endParaRPr/>
          </a:p>
        </p:txBody>
      </p:sp>
      <p:pic>
        <p:nvPicPr>
          <p:cNvPr id="85" name="Google Shape;8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3900" y="335675"/>
            <a:ext cx="3980099" cy="4472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69875" y="1918975"/>
            <a:ext cx="3415451" cy="3224525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7"/>
          <p:cNvSpPr txBox="1"/>
          <p:nvPr/>
        </p:nvSpPr>
        <p:spPr>
          <a:xfrm>
            <a:off x="0" y="1680825"/>
            <a:ext cx="26700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</a:rPr>
              <a:t>Clark (1970) - majority of gold deposits in northern CA occur West of Tahoe area. </a:t>
            </a:r>
            <a:endParaRPr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</a:rPr>
              <a:t>2.1 M now -- 0.183 M in 1977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88" name="Google Shape;88;p17"/>
          <p:cNvSpPr/>
          <p:nvPr/>
        </p:nvSpPr>
        <p:spPr>
          <a:xfrm>
            <a:off x="4243950" y="2387550"/>
            <a:ext cx="267300" cy="232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17"/>
          <p:cNvSpPr/>
          <p:nvPr/>
        </p:nvSpPr>
        <p:spPr>
          <a:xfrm>
            <a:off x="5421025" y="4145675"/>
            <a:ext cx="379200" cy="1983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0" name="Google Shape;90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" y="3309700"/>
            <a:ext cx="2941751" cy="183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/>
          <p:nvPr>
            <p:ph type="title"/>
          </p:nvPr>
        </p:nvSpPr>
        <p:spPr>
          <a:xfrm>
            <a:off x="2301200" y="-19350"/>
            <a:ext cx="8039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Southern Branch of the Tertiary Yuba River</a:t>
            </a:r>
            <a:endParaRPr/>
          </a:p>
        </p:txBody>
      </p:sp>
      <p:sp>
        <p:nvSpPr>
          <p:cNvPr id="96" name="Google Shape;96;p18"/>
          <p:cNvSpPr txBox="1"/>
          <p:nvPr>
            <p:ph idx="1" type="body"/>
          </p:nvPr>
        </p:nvSpPr>
        <p:spPr>
          <a:xfrm>
            <a:off x="2371500" y="3395875"/>
            <a:ext cx="6729600" cy="173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Tertiary channel is based on the outcrops of Oligocene ash-flow </a:t>
            </a:r>
            <a:r>
              <a:rPr lang="en"/>
              <a:t>tufts</a:t>
            </a:r>
            <a:r>
              <a:rPr lang="en"/>
              <a:t> and their elevations.</a:t>
            </a:r>
            <a:endParaRPr/>
          </a:p>
        </p:txBody>
      </p:sp>
      <p:pic>
        <p:nvPicPr>
          <p:cNvPr id="97" name="Google Shape;9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"/>
            <a:ext cx="2171775" cy="1797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8"/>
          <p:cNvPicPr preferRelativeResize="0"/>
          <p:nvPr/>
        </p:nvPicPr>
        <p:blipFill rotWithShape="1">
          <a:blip r:embed="rId4">
            <a:alphaModFix/>
          </a:blip>
          <a:srcRect b="35894" l="52221" r="12149" t="21880"/>
          <a:stretch/>
        </p:blipFill>
        <p:spPr>
          <a:xfrm rot="5400000">
            <a:off x="249914" y="1547200"/>
            <a:ext cx="1671949" cy="2171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4277201" y="-868424"/>
            <a:ext cx="2918200" cy="561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8"/>
          <p:cNvPicPr preferRelativeResize="0"/>
          <p:nvPr/>
        </p:nvPicPr>
        <p:blipFill rotWithShape="1">
          <a:blip r:embed="rId6">
            <a:alphaModFix/>
          </a:blip>
          <a:srcRect b="52961" l="2311" r="9450" t="2908"/>
          <a:stretch/>
        </p:blipFill>
        <p:spPr>
          <a:xfrm>
            <a:off x="0" y="3469075"/>
            <a:ext cx="2309700" cy="1671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9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Central Branch of the Tertiary Yuba River</a:t>
            </a:r>
            <a:endParaRPr/>
          </a:p>
        </p:txBody>
      </p:sp>
      <p:pic>
        <p:nvPicPr>
          <p:cNvPr id="106" name="Google Shape;106;p19"/>
          <p:cNvPicPr preferRelativeResize="0"/>
          <p:nvPr/>
        </p:nvPicPr>
        <p:blipFill rotWithShape="1">
          <a:blip r:embed="rId3">
            <a:alphaModFix/>
          </a:blip>
          <a:srcRect b="20648" l="31100" r="42269" t="34278"/>
          <a:stretch/>
        </p:blipFill>
        <p:spPr>
          <a:xfrm rot="5400000">
            <a:off x="1141024" y="2649052"/>
            <a:ext cx="1475651" cy="2737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250" y="680975"/>
            <a:ext cx="2775200" cy="2296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4232614" y="157862"/>
            <a:ext cx="4076573" cy="5122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0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Northern Branch of the Tertiary Yuba River</a:t>
            </a:r>
            <a:endParaRPr/>
          </a:p>
        </p:txBody>
      </p:sp>
      <p:sp>
        <p:nvSpPr>
          <p:cNvPr id="114" name="Google Shape;114;p20"/>
          <p:cNvSpPr txBox="1"/>
          <p:nvPr>
            <p:ph idx="1" type="body"/>
          </p:nvPr>
        </p:nvSpPr>
        <p:spPr>
          <a:xfrm>
            <a:off x="3750100" y="3628575"/>
            <a:ext cx="2782800" cy="151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Paleovalleys cut a significant amount of Auriferous gravel deposits. </a:t>
            </a:r>
            <a:endParaRPr/>
          </a:p>
        </p:txBody>
      </p:sp>
      <p:pic>
        <p:nvPicPr>
          <p:cNvPr id="115" name="Google Shape;11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716663" y="2454791"/>
            <a:ext cx="1965275" cy="3412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7862" y="560975"/>
            <a:ext cx="3162878" cy="2617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4679687" y="-652113"/>
            <a:ext cx="3073375" cy="540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0"/>
          <p:cNvPicPr preferRelativeResize="0"/>
          <p:nvPr/>
        </p:nvPicPr>
        <p:blipFill rotWithShape="1">
          <a:blip r:embed="rId6">
            <a:alphaModFix/>
          </a:blip>
          <a:srcRect b="52961" l="2311" r="9450" t="2908"/>
          <a:stretch/>
        </p:blipFill>
        <p:spPr>
          <a:xfrm>
            <a:off x="6791325" y="3540325"/>
            <a:ext cx="2214800" cy="160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Big picture</a:t>
            </a:r>
            <a:endParaRPr/>
          </a:p>
        </p:txBody>
      </p:sp>
      <p:sp>
        <p:nvSpPr>
          <p:cNvPr id="124" name="Google Shape;124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80-30 M years of erosion where rivers traveled from the once higher basin and range area to what is now the Sacramento valley.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During</a:t>
            </a:r>
            <a:r>
              <a:rPr lang="en"/>
              <a:t> this time period (40-30 million years) lots of volcanic activity near the divide.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Uplift of the Sierra Nevada mountain range </a:t>
            </a:r>
            <a:r>
              <a:rPr lang="en"/>
              <a:t>occurred</a:t>
            </a:r>
            <a:r>
              <a:rPr lang="en"/>
              <a:t>.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Changed the river directions.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We can reconstruct the paleovalleys the early Yuba and American river flowed </a:t>
            </a:r>
            <a:r>
              <a:rPr lang="en"/>
              <a:t>through</a:t>
            </a:r>
            <a:r>
              <a:rPr lang="en"/>
              <a:t>.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This reconstruction of paleovalleys shows cutting of gold-rich soils and thus explains the abundance of gold in the Mother-Lode area.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